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Proxima Nova"/>
      <p:regular r:id="rId47"/>
      <p:bold r:id="rId48"/>
      <p:italic r:id="rId49"/>
      <p:boldItalic r:id="rId50"/>
    </p:embeddedFont>
    <p:embeddedFont>
      <p:font typeface="Alfa Slab One"/>
      <p:regular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2" roundtripDataSignature="AMtx7mjnnqZxh+e8M26aG47HzuMRVYRU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ProximaNova-bold.fntdata"/><Relationship Id="rId47" Type="http://schemas.openxmlformats.org/officeDocument/2006/relationships/font" Target="fonts/ProximaNova-regular.fntdata"/><Relationship Id="rId49" Type="http://schemas.openxmlformats.org/officeDocument/2006/relationships/font" Target="fonts/ProximaNova-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lfaSlabOne-regular.fntdata"/><Relationship Id="rId50" Type="http://schemas.openxmlformats.org/officeDocument/2006/relationships/font" Target="fonts/ProximaNova-boldItalic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p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" name="Google Shape;371;p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p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6" name="Google Shape;386;p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8" name="Google Shape;398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p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p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8" name="Google Shape;418;p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5" name="Google Shape;425;p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" name="Google Shape;432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" name="Google Shape;438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5" name="Google Shape;445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1" name="Google Shape;451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2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4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5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5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5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6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6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6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7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7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7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7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7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7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7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8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8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9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9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0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0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0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1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2"/>
          <p:cNvSpPr txBox="1"/>
          <p:nvPr>
            <p:ph idx="1" type="subTitle"/>
          </p:nvPr>
        </p:nvSpPr>
        <p:spPr>
          <a:xfrm>
            <a:off x="490320" y="4863240"/>
            <a:ext cx="5683200" cy="102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3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3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3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3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4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4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4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64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5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65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5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5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6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6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66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7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67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67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7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7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8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8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8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8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8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68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68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6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6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0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70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1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71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71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2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8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8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3"/>
          <p:cNvSpPr txBox="1"/>
          <p:nvPr>
            <p:ph idx="1" type="subTitle"/>
          </p:nvPr>
        </p:nvSpPr>
        <p:spPr>
          <a:xfrm>
            <a:off x="490320" y="4863240"/>
            <a:ext cx="5683200" cy="102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4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74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74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74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5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75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75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75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6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76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76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76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7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77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77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8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78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78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78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78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9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79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79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79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79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79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79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9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9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0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1"/>
          <p:cNvSpPr txBox="1"/>
          <p:nvPr>
            <p:ph idx="1" type="subTitle"/>
          </p:nvPr>
        </p:nvSpPr>
        <p:spPr>
          <a:xfrm>
            <a:off x="490320" y="4863240"/>
            <a:ext cx="5683320" cy="1028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2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2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3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3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3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4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4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/>
          <p:nvPr/>
        </p:nvSpPr>
        <p:spPr>
          <a:xfrm>
            <a:off x="4278240" y="2751120"/>
            <a:ext cx="58716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3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" name="Google Shape;7;p41"/>
          <p:cNvSpPr txBox="1"/>
          <p:nvPr>
            <p:ph type="title"/>
          </p:nvPr>
        </p:nvSpPr>
        <p:spPr>
          <a:xfrm>
            <a:off x="311760" y="595800"/>
            <a:ext cx="8520120" cy="195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1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9;p4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572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3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43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43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5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45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45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hyperlink" Target="https://colab.research.google.com/drive/1xPZbLpDj71ELdHUd_NtKyDOUGr-6ezE9?usp=shar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olab.research.google.com/drive/1xPZbLpDj71ELdHUd_NtKyDOUGr-6ezE9?usp=sharing" TargetMode="External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cikit-learn.org/stable/auto_examples/cluster/plot_digits_linkage.html#sphx-glr-auto-examples-cluster-plot-digits-linkage-py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es.wikipedia.org/wiki/Silhouette_(clustering)#:~:text=El%20valor%20de%20la%20silueta,emparejado%20con%20los%20c%C3%BAmulos%20vecinos." TargetMode="External"/><Relationship Id="rId4" Type="http://schemas.openxmlformats.org/officeDocument/2006/relationships/hyperlink" Target="https://scikit-learn.org/stable/auto_examples/cluster/plot_kmeans_silhouette_analysis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hyperlink" Target="https://colab.research.google.com/drive/1xPZbLpDj71ELdHUd_NtKyDOUGr-6ezE9?usp=drive_link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colab.research.google.com/drive/1xPZbLpDj71ELdHUd_NtKyDOUGr-6ezE9?usp=sharing" TargetMode="External"/><Relationship Id="rId4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colab.research.google.com/drive/1xPZbLpDj71ELdHUd_NtKyDOUGr-6ezE9?usp=sharing" TargetMode="External"/><Relationship Id="rId4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colab.research.google.com/drive/1xPZbLpDj71ELdHUd_NtKyDOUGr-6ezE9?usp=sharing" TargetMode="External"/><Relationship Id="rId4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ats.stackexchange.com/questions/326671/different-covariance-types-for-gaussian-mixture-model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hyperlink" Target="https://colab.research.google.com/drive/1xPZbLpDj71ELdHUd_NtKyDOUGr-6ezE9?usp=shar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lab.research.google.com/drive/1xPZbLpDj71ELdHUd_NtKyDOUGr-6ezE9?usp=sharing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"/>
          <p:cNvSpPr txBox="1"/>
          <p:nvPr/>
        </p:nvSpPr>
        <p:spPr>
          <a:xfrm>
            <a:off x="311760" y="595800"/>
            <a:ext cx="8520120" cy="1957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2</a:t>
            </a:r>
            <a:endParaRPr b="0" i="0" sz="54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67" name="Google Shape;167;p1"/>
          <p:cNvSpPr txBox="1"/>
          <p:nvPr/>
        </p:nvSpPr>
        <p:spPr>
          <a:xfrm>
            <a:off x="311760" y="3165840"/>
            <a:ext cx="8520120" cy="733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Diplomatura en Ciencia de Datos,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Aprendizaje Automático y sus Aplicaciones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FaMAF-UNC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202</a:t>
            </a: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Elección del modelo: k y tipo de matriz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Bayesian Information Criterium (BIC) da un score al modelo con m parámetros.</a:t>
            </a:r>
            <a:endParaRPr b="0" i="0" sz="1800" u="none" cap="none" strike="noStrike">
              <a:solidFill>
                <a:srgbClr val="666666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𝐵𝐼𝐶=−2∗𝑙𝑜𝑔(L(𝚯))+𝑙𝑜𝑔(𝑛)m  (menos es mejor)</a:t>
            </a:r>
            <a:endParaRPr b="0" i="0" sz="1800" u="none" cap="none" strike="noStrike">
              <a:solidFill>
                <a:srgbClr val="666666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Puede usarse otro índice llamado Akaike Information Criterium (AIC) 𝐴𝐼𝐶=−2∗𝑙𝑜𝑔(L(𝚯))+2m  </a:t>
            </a:r>
            <a:r>
              <a:rPr b="0" i="0" lang="en-US" sz="1800" u="none" cap="none" strike="noStrike">
                <a:solidFill>
                  <a:srgbClr val="666666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(menos es mejor)</a:t>
            </a:r>
            <a:endParaRPr b="0" i="0" sz="1800" u="none" cap="none" strike="noStrike">
              <a:solidFill>
                <a:srgbClr val="666666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donde L(Θ) es la verosimilitud, 𝑛 el número de datos, y m el número de parámetros estimados, ( k, el número de componentes, más las medias y entradas de la matriz de varianza covarianza.)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 figura siguiente está generada por el script Note_fig3.ipynb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9550" y="64287"/>
            <a:ext cx="6686532" cy="50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1"/>
          <p:cNvSpPr txBox="1"/>
          <p:nvPr/>
        </p:nvSpPr>
        <p:spPr>
          <a:xfrm rot="-5400000">
            <a:off x="-948025" y="1721425"/>
            <a:ext cx="3577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2600" u="sng">
                <a:solidFill>
                  <a:schemeClr val="hlink"/>
                </a:solidFill>
                <a:latin typeface="Alfa Slab One"/>
                <a:ea typeface="Alfa Slab One"/>
                <a:cs typeface="Alfa Slab One"/>
                <a:sym typeface="Alfa Slab One"/>
                <a:hlinkClick r:id="rId4"/>
              </a:rPr>
              <a:t>Ejemplos_metodos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(GMM)</a:t>
            </a:r>
            <a:endParaRPr b="0" i="0" sz="30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Gaussian Mixture Model</a:t>
            </a:r>
            <a:endParaRPr b="0" i="0" sz="30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240325" y="13119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1905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Cualquier dato puede ser modelado con una mezcla de gaussianas? 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1905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8" name="Google Shape;23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" y="2057725"/>
            <a:ext cx="6755199" cy="28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(GMM)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3"/>
          <p:cNvSpPr txBox="1"/>
          <p:nvPr/>
        </p:nvSpPr>
        <p:spPr>
          <a:xfrm>
            <a:off x="240325" y="8547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No todos, pero muchos si se pueden modelar, si uno conoce la cantidad de gaussianas que forman la mezcla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1905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5" name="Google Shape;24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700" y="1926450"/>
            <a:ext cx="7337177" cy="31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jerárquico aglomerativo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4"/>
          <p:cNvSpPr txBox="1"/>
          <p:nvPr/>
        </p:nvSpPr>
        <p:spPr>
          <a:xfrm>
            <a:off x="311750" y="1152349"/>
            <a:ext cx="85200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Bottom-up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 comenzar, cada objeto es su propio cluster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define una noción de semejanza </a:t>
            </a:r>
            <a:r>
              <a:rPr b="1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entre clusters 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usando una medida de similaridad o distancia entre elementos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en un solo cluster el par de clusters más semejantes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 historia de uniones forma un árbol (dendograma)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jerárquico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5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 no queremos especificar k…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Algoritmos jerárquicos que generan una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taxonomía jerárquica de clusters (dendrograma)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Interpretación más rica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Más difícil de interpretar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El corte del árbol tiene que ser ortogonal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5"/>
          <p:cNvSpPr/>
          <p:nvPr/>
        </p:nvSpPr>
        <p:spPr>
          <a:xfrm>
            <a:off x="4695120" y="1801800"/>
            <a:ext cx="3051000" cy="3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5"/>
          <p:cNvSpPr/>
          <p:nvPr/>
        </p:nvSpPr>
        <p:spPr>
          <a:xfrm>
            <a:off x="4867920" y="4507920"/>
            <a:ext cx="378" cy="270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60" name="Google Shape;260;p15"/>
          <p:cNvSpPr/>
          <p:nvPr/>
        </p:nvSpPr>
        <p:spPr>
          <a:xfrm>
            <a:off x="5213160" y="4507920"/>
            <a:ext cx="378" cy="270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61" name="Google Shape;261;p15"/>
          <p:cNvSpPr/>
          <p:nvPr/>
        </p:nvSpPr>
        <p:spPr>
          <a:xfrm>
            <a:off x="5558760" y="3912480"/>
            <a:ext cx="378" cy="8657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62" name="Google Shape;262;p15"/>
          <p:cNvSpPr/>
          <p:nvPr/>
        </p:nvSpPr>
        <p:spPr>
          <a:xfrm>
            <a:off x="5904000" y="4345560"/>
            <a:ext cx="378" cy="432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63" name="Google Shape;263;p15"/>
          <p:cNvSpPr/>
          <p:nvPr/>
        </p:nvSpPr>
        <p:spPr>
          <a:xfrm>
            <a:off x="6249600" y="4345560"/>
            <a:ext cx="378" cy="432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64" name="Google Shape;264;p15"/>
          <p:cNvSpPr/>
          <p:nvPr/>
        </p:nvSpPr>
        <p:spPr>
          <a:xfrm>
            <a:off x="6594840" y="3696120"/>
            <a:ext cx="378" cy="1082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65" name="Google Shape;265;p15"/>
          <p:cNvSpPr/>
          <p:nvPr/>
        </p:nvSpPr>
        <p:spPr>
          <a:xfrm>
            <a:off x="6940440" y="3317040"/>
            <a:ext cx="378" cy="14612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66" name="Google Shape;266;p15"/>
          <p:cNvSpPr/>
          <p:nvPr/>
        </p:nvSpPr>
        <p:spPr>
          <a:xfrm>
            <a:off x="7285680" y="4129200"/>
            <a:ext cx="378" cy="649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67" name="Google Shape;267;p15"/>
          <p:cNvSpPr/>
          <p:nvPr/>
        </p:nvSpPr>
        <p:spPr>
          <a:xfrm>
            <a:off x="7631280" y="4129200"/>
            <a:ext cx="378" cy="649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68" name="Google Shape;268;p15"/>
          <p:cNvSpPr/>
          <p:nvPr/>
        </p:nvSpPr>
        <p:spPr>
          <a:xfrm>
            <a:off x="4867920" y="4507920"/>
            <a:ext cx="3452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69" name="Google Shape;269;p15"/>
          <p:cNvSpPr/>
          <p:nvPr/>
        </p:nvSpPr>
        <p:spPr>
          <a:xfrm>
            <a:off x="5904000" y="4345560"/>
            <a:ext cx="3452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70" name="Google Shape;270;p15"/>
          <p:cNvSpPr/>
          <p:nvPr/>
        </p:nvSpPr>
        <p:spPr>
          <a:xfrm>
            <a:off x="7285680" y="4129200"/>
            <a:ext cx="3452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71" name="Google Shape;271;p15"/>
          <p:cNvSpPr/>
          <p:nvPr/>
        </p:nvSpPr>
        <p:spPr>
          <a:xfrm>
            <a:off x="5040720" y="3912480"/>
            <a:ext cx="378" cy="595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72" name="Google Shape;272;p15"/>
          <p:cNvSpPr/>
          <p:nvPr/>
        </p:nvSpPr>
        <p:spPr>
          <a:xfrm>
            <a:off x="5040720" y="3912480"/>
            <a:ext cx="5180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73" name="Google Shape;273;p15"/>
          <p:cNvSpPr/>
          <p:nvPr/>
        </p:nvSpPr>
        <p:spPr>
          <a:xfrm>
            <a:off x="6076800" y="3696120"/>
            <a:ext cx="378" cy="649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74" name="Google Shape;274;p15"/>
          <p:cNvSpPr/>
          <p:nvPr/>
        </p:nvSpPr>
        <p:spPr>
          <a:xfrm>
            <a:off x="6076800" y="3696120"/>
            <a:ext cx="5180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75" name="Google Shape;275;p15"/>
          <p:cNvSpPr/>
          <p:nvPr/>
        </p:nvSpPr>
        <p:spPr>
          <a:xfrm>
            <a:off x="6307200" y="3317040"/>
            <a:ext cx="378" cy="378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76" name="Google Shape;276;p15"/>
          <p:cNvSpPr/>
          <p:nvPr/>
        </p:nvSpPr>
        <p:spPr>
          <a:xfrm>
            <a:off x="6307200" y="3317040"/>
            <a:ext cx="63250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77" name="Google Shape;277;p15"/>
          <p:cNvSpPr/>
          <p:nvPr/>
        </p:nvSpPr>
        <p:spPr>
          <a:xfrm>
            <a:off x="7458480" y="2938320"/>
            <a:ext cx="378" cy="11905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78" name="Google Shape;278;p15"/>
          <p:cNvSpPr/>
          <p:nvPr/>
        </p:nvSpPr>
        <p:spPr>
          <a:xfrm>
            <a:off x="6594840" y="2938320"/>
            <a:ext cx="378" cy="378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79" name="Google Shape;279;p15"/>
          <p:cNvSpPr/>
          <p:nvPr/>
        </p:nvSpPr>
        <p:spPr>
          <a:xfrm>
            <a:off x="6594840" y="2938320"/>
            <a:ext cx="862920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80" name="Google Shape;280;p15"/>
          <p:cNvSpPr/>
          <p:nvPr/>
        </p:nvSpPr>
        <p:spPr>
          <a:xfrm>
            <a:off x="6998040" y="2505240"/>
            <a:ext cx="378" cy="432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81" name="Google Shape;281;p15"/>
          <p:cNvSpPr/>
          <p:nvPr/>
        </p:nvSpPr>
        <p:spPr>
          <a:xfrm>
            <a:off x="5270760" y="2505240"/>
            <a:ext cx="378" cy="14068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82" name="Google Shape;282;p15"/>
          <p:cNvSpPr/>
          <p:nvPr/>
        </p:nvSpPr>
        <p:spPr>
          <a:xfrm>
            <a:off x="5270760" y="2505240"/>
            <a:ext cx="1726920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83" name="Google Shape;283;p15"/>
          <p:cNvSpPr/>
          <p:nvPr/>
        </p:nvSpPr>
        <p:spPr>
          <a:xfrm>
            <a:off x="6134400" y="2234520"/>
            <a:ext cx="378" cy="270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284" name="Google Shape;284;p15"/>
          <p:cNvSpPr/>
          <p:nvPr/>
        </p:nvSpPr>
        <p:spPr>
          <a:xfrm>
            <a:off x="481032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5"/>
          <p:cNvSpPr/>
          <p:nvPr/>
        </p:nvSpPr>
        <p:spPr>
          <a:xfrm>
            <a:off x="515556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5"/>
          <p:cNvSpPr/>
          <p:nvPr/>
        </p:nvSpPr>
        <p:spPr>
          <a:xfrm>
            <a:off x="550116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5"/>
          <p:cNvSpPr/>
          <p:nvPr/>
        </p:nvSpPr>
        <p:spPr>
          <a:xfrm>
            <a:off x="584640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5"/>
          <p:cNvSpPr/>
          <p:nvPr/>
        </p:nvSpPr>
        <p:spPr>
          <a:xfrm>
            <a:off x="619200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5"/>
          <p:cNvSpPr/>
          <p:nvPr/>
        </p:nvSpPr>
        <p:spPr>
          <a:xfrm>
            <a:off x="653724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5"/>
          <p:cNvSpPr/>
          <p:nvPr/>
        </p:nvSpPr>
        <p:spPr>
          <a:xfrm>
            <a:off x="688284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5"/>
          <p:cNvSpPr/>
          <p:nvPr/>
        </p:nvSpPr>
        <p:spPr>
          <a:xfrm>
            <a:off x="722808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5"/>
          <p:cNvSpPr/>
          <p:nvPr/>
        </p:nvSpPr>
        <p:spPr>
          <a:xfrm>
            <a:off x="757368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" name="Google Shape;293;p15"/>
          <p:cNvCxnSpPr/>
          <p:nvPr/>
        </p:nvCxnSpPr>
        <p:spPr>
          <a:xfrm>
            <a:off x="4410625" y="3074900"/>
            <a:ext cx="3863700" cy="270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Semejanza entre clusters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6"/>
          <p:cNvSpPr txBox="1"/>
          <p:nvPr/>
        </p:nvSpPr>
        <p:spPr>
          <a:xfrm>
            <a:off x="311760" y="107640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Single-linkage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cada par de clusters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el par de objetos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más cercanos tal que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los clusters con el par de objetos más semejante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Complete-linkage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cada par de clusters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el par de objetos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más distantes tal que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los clusters con el par de objetos más semejante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Semejanza entre clusters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311760" y="107640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Average-link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cada par de clusters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se calcula la distancia entre todo par de objetos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tal que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los clusters con el promedio de distancia más bajo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Centroid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Se unen los clusters con los centroides más cercanos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Ward-link</a:t>
            </a:r>
            <a:endParaRPr b="1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cada par de clusters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se calcula la varianza al unirlos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los clusters con la mínima varianza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</a:t>
            </a:r>
            <a:endParaRPr b="0" i="0" sz="30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jerárquico</a:t>
            </a:r>
            <a:endParaRPr b="0" i="0" sz="30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600" u="sng">
                <a:solidFill>
                  <a:schemeClr val="hlink"/>
                </a:solidFill>
                <a:latin typeface="Alfa Slab One"/>
                <a:ea typeface="Alfa Slab One"/>
                <a:cs typeface="Alfa Slab One"/>
                <a:sym typeface="Alfa Slab One"/>
                <a:hlinkClick r:id="rId3"/>
              </a:rPr>
              <a:t>Ejemplos_metodos</a:t>
            </a:r>
            <a:endParaRPr b="0" i="0" sz="26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311" name="Google Shape;31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4299" y="0"/>
            <a:ext cx="4859698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Agregando restricción de conectividad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9"/>
          <p:cNvSpPr txBox="1"/>
          <p:nvPr/>
        </p:nvSpPr>
        <p:spPr>
          <a:xfrm>
            <a:off x="311760" y="107640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Las restricciones de conectividad implican que solo clusters adyacentes pueden unirse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ello se usa una matriz de conectividad que define los vecinos de cada muestra dada una estructura de los datos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Puede incitar a armar clusters desbalanceados, algunos muy grandes y otros muy pequeños.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 txBox="1"/>
          <p:nvPr/>
        </p:nvSpPr>
        <p:spPr>
          <a:xfrm>
            <a:off x="311750" y="1533350"/>
            <a:ext cx="8782500" cy="24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Intuición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general de clustering 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Conocimiento de los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Datos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e Información Relevante al problema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Importancia del </a:t>
            </a: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conocimiento de dominio</a:t>
            </a:r>
            <a:endParaRPr b="0" i="0" sz="1800" u="sng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Similaridad y/o Distancia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entre datos</a:t>
            </a:r>
            <a:endParaRPr b="0" i="0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Noto Sans Symbols"/>
              <a:buAutoNum type="arabicPeriod"/>
            </a:pPr>
            <a:r>
              <a:rPr b="0" i="0" lang="en-US" sz="1800" u="sng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Algoritmos</a:t>
            </a:r>
            <a:r>
              <a:rPr b="0" i="0" lang="en-US" sz="1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 de agrupamiento (GMM y Jerárquicos)</a:t>
            </a:r>
            <a:endParaRPr b="0" i="0" sz="18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eriod"/>
            </a:pPr>
            <a:r>
              <a:rPr b="0" i="0" lang="en-US" sz="1800" u="sng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Evaluación</a:t>
            </a:r>
            <a:r>
              <a:rPr b="0" i="0" lang="en-US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de resultados: </a:t>
            </a:r>
            <a:r>
              <a:rPr b="0" i="0" lang="en-US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Visualización, Medidas y relevancia: utilidad o impacto</a:t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2"/>
          <p:cNvSpPr txBox="1"/>
          <p:nvPr/>
        </p:nvSpPr>
        <p:spPr>
          <a:xfrm>
            <a:off x="490320" y="297840"/>
            <a:ext cx="48273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Mapa de Ruta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/>
          <p:nvPr/>
        </p:nvSpPr>
        <p:spPr>
          <a:xfrm>
            <a:off x="311750" y="444950"/>
            <a:ext cx="3377700" cy="3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</a:t>
            </a:r>
            <a:endParaRPr b="0" i="0" sz="30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jerárquico</a:t>
            </a:r>
            <a:endParaRPr b="0" i="0" sz="30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 restriccion de </a:t>
            </a:r>
            <a:endParaRPr b="0" i="0" sz="30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conectividad</a:t>
            </a:r>
            <a:endParaRPr b="0" i="0" sz="30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323" name="Google Shape;3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4298" y="-2"/>
            <a:ext cx="4859695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Proyección usando spectral embedding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1"/>
          <p:cNvSpPr txBox="1"/>
          <p:nvPr/>
        </p:nvSpPr>
        <p:spPr>
          <a:xfrm>
            <a:off x="311760" y="107640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Databases grandes pueden ser visualizadas con embeddings.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 este caso se usa spectral embedding para observar agrupamiento de imágenes de números manuscritos.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Las clases son balanceadas, sin embargo se observa la tendencia a armar clases desbalanceadas. 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8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Single linkage tiene tendencia a hacer crecer desproporcionadamente un cluster.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lang="en-US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ejemplo en sklearn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875" y="178600"/>
            <a:ext cx="7334249" cy="48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875" y="261950"/>
            <a:ext cx="7381877" cy="463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975" y="80975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6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 experto de dominio </a:t>
            </a:r>
            <a:r>
              <a:rPr b="0" i="0" lang="en-US" sz="18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interpreta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los clusters y encuentra información valiosa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mostrar el contenido de los clusters?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Centroides (o medoides)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Resumen de características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Características más distintivas de cada cluster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Aplicar un algoritmo de aprendizaje automático interpretable (Decision Tree)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intrínseca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7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Coeficiente Silhouette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Mide la semejanza de cada objeto al cluster al que se asigna (cohesión), comparada con otros clusters (separación).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Valores entre -1 y 1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 el valor es bajo o negativo, el agrupamiento no es compacto.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b="0" i="0" lang="en-US" sz="18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https://scikit-learn.org/stable/auto_examples/cluster/plot_kmeans_silhouette_analysis.html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Gráfico de codo (Elbow method)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observa la inercia en función del número de clusters. 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sin clases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8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Matriz de similaridad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931" y="0"/>
            <a:ext cx="831014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sin clases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9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Matriz de similaridad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50" y="0"/>
            <a:ext cx="8240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(GMM)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"/>
          <p:cNvSpPr txBox="1"/>
          <p:nvPr/>
        </p:nvSpPr>
        <p:spPr>
          <a:xfrm>
            <a:off x="240325" y="8547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1905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Supongamos tener alguna información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Datos numéricos (reales),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producidos por una densidad mezcla de Gaussianas, 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1905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0" name="Google Shape;1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350" y="2343125"/>
            <a:ext cx="5191124" cy="27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sin clases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0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Matriz de similaridad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155" y="0"/>
            <a:ext cx="88416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0"/>
          <p:cNvSpPr/>
          <p:nvPr/>
        </p:nvSpPr>
        <p:spPr>
          <a:xfrm>
            <a:off x="7836425" y="4281750"/>
            <a:ext cx="1307700" cy="8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 txBox="1"/>
          <p:nvPr/>
        </p:nvSpPr>
        <p:spPr>
          <a:xfrm>
            <a:off x="56810" y="1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 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min_samples=</a:t>
            </a:r>
            <a:r>
              <a:rPr b="0" i="0" lang="en-US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b="0" i="0" sz="1050" u="none" cap="none" strike="noStrike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374" y="853550"/>
            <a:ext cx="3708525" cy="2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4625" y="56950"/>
            <a:ext cx="3579450" cy="24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0275" y="2603925"/>
            <a:ext cx="3484350" cy="23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1"/>
          <p:cNvSpPr txBox="1"/>
          <p:nvPr/>
        </p:nvSpPr>
        <p:spPr>
          <a:xfrm>
            <a:off x="381000" y="4724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Ejemplos_metodos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1"/>
          <p:cNvSpPr txBox="1"/>
          <p:nvPr/>
        </p:nvSpPr>
        <p:spPr>
          <a:xfrm>
            <a:off x="1556100" y="3403150"/>
            <a:ext cx="954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eps=</a:t>
            </a:r>
            <a:r>
              <a:rPr b="0" i="0" lang="en-US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1"/>
          <p:cNvSpPr txBox="1"/>
          <p:nvPr/>
        </p:nvSpPr>
        <p:spPr>
          <a:xfrm>
            <a:off x="7504625" y="3403150"/>
            <a:ext cx="87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eps=</a:t>
            </a:r>
            <a:r>
              <a:rPr b="0" i="0" lang="en-US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1"/>
          <p:cNvSpPr txBox="1"/>
          <p:nvPr/>
        </p:nvSpPr>
        <p:spPr>
          <a:xfrm>
            <a:off x="4796125" y="415800"/>
            <a:ext cx="87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eps=</a:t>
            </a:r>
            <a:r>
              <a:rPr b="0" i="0" lang="en-US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 los objetos tienen alguna etiqueta, observamos su distribución en los clusters, estamos cerca del problema semi supervisado!!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Homogeneidad: cada cluster contiene sólo miembros de una clase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Completitud: todos los miembros de una clase están en el mismo cluster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V-measure: media armónica de los anteriores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Adjusted Rand index: semejanza entre las etiquetas originales y las asignadas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4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224"/>
              </a:buClr>
              <a:buSzPts val="1800"/>
              <a:buFont typeface="Arial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Información Mutua entre etiquetas originales y asignadas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clases:  </a:t>
            </a:r>
            <a:r>
              <a:rPr lang="en-US" sz="2600" u="sng">
                <a:solidFill>
                  <a:schemeClr val="hlink"/>
                </a:solidFill>
                <a:latin typeface="Alfa Slab One"/>
                <a:ea typeface="Alfa Slab One"/>
                <a:cs typeface="Alfa Slab One"/>
                <a:sym typeface="Alfa Slab One"/>
                <a:hlinkClick r:id="rId3"/>
              </a:rPr>
              <a:t>Ejemplos_metodos</a:t>
            </a:r>
            <a:endParaRPr b="0" i="0" sz="30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07" name="Google Shape;407;p33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Estimated number of clusters: 3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Estimated number of noise points: 18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Homogeneity: 0.953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Completeness: 0.883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V-measure: 0.917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Adjusted Rand Index: 0.952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Adjusted Mutual Information: 0.916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Silhouette Coefficient: 0.626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8" name="Google Shape;40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5750" y="1341428"/>
            <a:ext cx="5146000" cy="3537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clases:  </a:t>
            </a:r>
            <a:r>
              <a:rPr lang="en-US" sz="2600" u="sng">
                <a:solidFill>
                  <a:schemeClr val="hlink"/>
                </a:solidFill>
                <a:latin typeface="Alfa Slab One"/>
                <a:ea typeface="Alfa Slab One"/>
                <a:cs typeface="Alfa Slab One"/>
                <a:sym typeface="Alfa Slab One"/>
                <a:hlinkClick r:id="rId3"/>
              </a:rPr>
              <a:t>Ejemplos_metodos</a:t>
            </a:r>
            <a:endParaRPr b="0" i="0" sz="30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14" name="Google Shape;414;p34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Estimated number of clusters: 3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Estimated number of noise points: 91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Homogeneity: 0.847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Completeness: 0.697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V-measure: 0.765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Adjusted Rand Index: 0.791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Adjusted Mutual Information: 0.764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Silhouette Coefficient: 0.532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5" name="Google Shape;41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3139" y="1152350"/>
            <a:ext cx="5280012" cy="36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clases:  </a:t>
            </a:r>
            <a:r>
              <a:rPr lang="en-US" sz="2600" u="sng">
                <a:solidFill>
                  <a:schemeClr val="hlink"/>
                </a:solidFill>
                <a:latin typeface="Alfa Slab One"/>
                <a:ea typeface="Alfa Slab One"/>
                <a:cs typeface="Alfa Slab One"/>
                <a:sym typeface="Alfa Slab One"/>
                <a:hlinkClick r:id="rId3"/>
              </a:rPr>
              <a:t>Ejemplos_metodos</a:t>
            </a:r>
            <a:endParaRPr b="0" i="0" sz="30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21" name="Google Shape;421;p35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Estimated number of clusters: 12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Estimated number of noise points: 518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Homogeneity: 0.310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Completeness: 0.247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V-measure: 0.275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Adjusted Rand Index: 0.022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Adjusted Mutual Information: 0.265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Silhouette Coefficient: -0.365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2" name="Google Shape;42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9795" y="1152350"/>
            <a:ext cx="5160381" cy="35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clases:  </a:t>
            </a:r>
            <a:endParaRPr b="0" i="0" sz="30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28" name="Google Shape;428;p36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Estimated number of clusters: 2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Estimated number of noise points: 20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Homogeneity: 0.563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Completeness: 0.837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V-measure: 0.673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Adjusted Rand Index: 0.545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Adjusted Mutual Information: 0.672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Silhouette Coefficient: 0.448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9" name="Google Shape;42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6277" y="1152350"/>
            <a:ext cx="5176473" cy="35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7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testigos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7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seleccionan aleatoriamente pares de objetos del dataset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 experto del dominio decide si tienen que estar en el mismo cluster o en diferentes clusters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Observamos el grado de acuerdo entre cada solución y los testigos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seleccionan aleatoriamente objetos del dataset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los etiqueta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observa cómo se distribuyen en el dataset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8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Indicadores de malas soluciones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8"/>
          <p:cNvSpPr txBox="1"/>
          <p:nvPr/>
        </p:nvSpPr>
        <p:spPr>
          <a:xfrm>
            <a:off x="311750" y="1152354"/>
            <a:ext cx="8520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Una clase muy grande y el resto mucho más chicas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Clases con uno o pocos elementos 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Clusters con las mismas características, poco distinguibles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Soluciones muy diferentes con diferentes inicializaciones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8"/>
          <p:cNvSpPr txBox="1"/>
          <p:nvPr/>
        </p:nvSpPr>
        <p:spPr>
          <a:xfrm>
            <a:off x="457200" y="3352800"/>
            <a:ext cx="7700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Malas soluciones pueden deberse a: “malas” características elegidas, número inadecuado de grupos, no hay grupos para encontrar,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no es clasificación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9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 vamos a obtener clases bien diferenciadas, sino más bien mucho ruido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 fuertemente sensible a las características de los objetos, a los parámetros, a los outliers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 mayor parte de aproximaciones son muy inestables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 primera aproximación suele ser inservible, hay que refinar características e iterar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Cómo funciona el GMM?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1905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 fija la cantidad de gaussianas,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 estiman los parámetros de cada gaussiana </a:t>
            </a:r>
            <a:b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Hay opciones: full, 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 asigna c/dato como proveniente de una de las componentes de la mezcla.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 estimación se realiza mediante el algoritmo Expectation Maximization. 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0"/>
          <p:cNvSpPr txBox="1"/>
          <p:nvPr/>
        </p:nvSpPr>
        <p:spPr>
          <a:xfrm>
            <a:off x="490320" y="374040"/>
            <a:ext cx="7641720" cy="614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Aplicaciones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0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Segmentación de clientes, usuarios… para marketing personalizado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Encontrar temas → topic detection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Segmentación de Imágenes</a:t>
            </a:r>
            <a:endParaRPr b="0" i="0" sz="18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Agrupamiento de productos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Detección de anomalías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Taxonomías de plantas y otros organismos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Detección de clases con significados semejantes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Cómo funciona GMM?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"/>
          <p:cNvPicPr preferRelativeResize="0"/>
          <p:nvPr/>
        </p:nvPicPr>
        <p:blipFill rotWithShape="1">
          <a:blip r:embed="rId3">
            <a:alphaModFix/>
          </a:blip>
          <a:srcRect b="12927" l="4498" r="2942" t="19771"/>
          <a:stretch/>
        </p:blipFill>
        <p:spPr>
          <a:xfrm>
            <a:off x="255825" y="1225275"/>
            <a:ext cx="8721974" cy="356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Cómo funciona GMM?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Comenzamos con una partición aleatoria de la cual se sacan los parámetros de inicio y desde allí se itera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90500" marR="190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t/>
            </a:r>
            <a:endParaRPr b="1" i="0" sz="19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9" name="Google Shape;19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0500" y="1632152"/>
            <a:ext cx="3979922" cy="34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Parámetros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"/>
          <p:cNvSpPr txBox="1"/>
          <p:nvPr/>
        </p:nvSpPr>
        <p:spPr>
          <a:xfrm>
            <a:off x="311750" y="1152349"/>
            <a:ext cx="8520000" cy="3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Gran problema de GMM es la determinación del número de componentes de la mezcla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 no se elige un buen número, el modelo parte de forma aglutinada pero los clusters pueden no tener sentido.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 otra característica que puede ser forzada de inicio es el </a:t>
            </a:r>
            <a:r>
              <a:rPr b="0" i="0" lang="en-US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tipo de matriz de varianza covarianza:  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'full' (each component has its own general covariance matrix), 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'tied' (all components share the same general covariance matrix), 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'diag' (each component has its own diagonal covariance matrix),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'spherical' (each component has its own single variance).</a:t>
            </a:r>
            <a:endParaRPr b="0" i="0" sz="21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800" y="0"/>
            <a:ext cx="68579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8"/>
          <p:cNvSpPr txBox="1"/>
          <p:nvPr/>
        </p:nvSpPr>
        <p:spPr>
          <a:xfrm rot="-5400000">
            <a:off x="-1367650" y="1837625"/>
            <a:ext cx="40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2600" u="sng">
                <a:solidFill>
                  <a:schemeClr val="hlink"/>
                </a:solidFill>
                <a:latin typeface="Alfa Slab One"/>
                <a:ea typeface="Alfa Slab One"/>
                <a:cs typeface="Alfa Slab One"/>
                <a:sym typeface="Alfa Slab One"/>
                <a:hlinkClick r:id="rId4"/>
              </a:rPr>
              <a:t>Ejemplos_metodos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 txBox="1"/>
          <p:nvPr/>
        </p:nvSpPr>
        <p:spPr>
          <a:xfrm>
            <a:off x="7127325" y="1726600"/>
            <a:ext cx="2002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Matriz de covarianza ‘full’ del módulo sklearn.</a:t>
            </a:r>
            <a:endParaRPr b="0" i="0" sz="1800" u="none" cap="none" strike="noStrike">
              <a:solidFill>
                <a:srgbClr val="80808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 txBox="1"/>
          <p:nvPr/>
        </p:nvSpPr>
        <p:spPr>
          <a:xfrm rot="-5400000">
            <a:off x="-1278700" y="1724650"/>
            <a:ext cx="382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2600" u="sng">
                <a:solidFill>
                  <a:schemeClr val="hlink"/>
                </a:solidFill>
                <a:latin typeface="Alfa Slab One"/>
                <a:ea typeface="Alfa Slab One"/>
                <a:cs typeface="Alfa Slab One"/>
                <a:sym typeface="Alfa Slab One"/>
                <a:hlinkClick r:id="rId3"/>
              </a:rPr>
              <a:t>Ejemplos_metodos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9"/>
          <p:cNvSpPr txBox="1"/>
          <p:nvPr/>
        </p:nvSpPr>
        <p:spPr>
          <a:xfrm>
            <a:off x="7127325" y="1726600"/>
            <a:ext cx="2002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Matriz de covarianza ‘full’ del módulo sklearn.</a:t>
            </a:r>
            <a:endParaRPr b="0" i="0" sz="1800" u="none" cap="none" strike="noStrike">
              <a:solidFill>
                <a:srgbClr val="80808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9" name="Google Shape;21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5824" y="0"/>
            <a:ext cx="4940300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